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B2D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itle-b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1097280"/>
            <a:ext cx="9144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3600" b="1" i="0">
                <a:solidFill>
                  <a:srgbClr val="FFFFFF"/>
                </a:solidFill>
                <a:latin typeface="Libre Baskerville"/>
              </a:defRPr>
            </a:pPr>
            <a:r>
              <a:t>Designing Quantum Interfaces</a:t>
            </a:r>
          </a:p>
          <a:p>
            <a:pPr algn="ctr">
              <a:spcBef>
                <a:spcPts val="0"/>
              </a:spcBef>
              <a:spcAft>
                <a:spcPts val="400"/>
              </a:spcAft>
              <a:defRPr sz="3600" b="1" i="0">
                <a:solidFill>
                  <a:srgbClr val="FFFFFF"/>
                </a:solidFill>
                <a:latin typeface="Libre Baskerville"/>
              </a:defRPr>
            </a:pPr>
            <a:r>
              <a:t>for Society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2560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800" b="0" i="0">
                <a:solidFill>
                  <a:srgbClr val="A0B0CC"/>
                </a:solidFill>
                <a:latin typeface="Inter"/>
              </a:defRPr>
            </a:pPr>
            <a:r>
              <a:t>WP4.4 — Mental Models for Quantum Computing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200400"/>
            <a:ext cx="1371600" cy="25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828800" y="3474720"/>
            <a:ext cx="850392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600" b="0" i="0">
                <a:solidFill>
                  <a:srgbClr val="FFFFFF"/>
                </a:solidFill>
                <a:latin typeface="Inter"/>
              </a:defRPr>
            </a:pPr>
            <a:r>
              <a:t>J. Derek Lomas — Assistant Professor of Positive AI</a:t>
            </a:r>
          </a:p>
          <a:p>
            <a:pPr algn="ctr">
              <a:spcBef>
                <a:spcPts val="0"/>
              </a:spcBef>
              <a:spcAft>
                <a:spcPts val="400"/>
              </a:spcAft>
              <a:defRPr sz="1600" b="0" i="0">
                <a:solidFill>
                  <a:srgbClr val="FFFFFF"/>
                </a:solidFill>
                <a:latin typeface="Inter"/>
              </a:defRPr>
            </a:pPr>
            <a:r>
              <a:t>Caiseal Beardow — PhD Candidate in Human-Centered Design</a:t>
            </a:r>
          </a:p>
          <a:p>
            <a:pPr algn="ctr">
              <a:spcBef>
                <a:spcPts val="800"/>
              </a:spcBef>
              <a:spcAft>
                <a:spcPts val="400"/>
              </a:spcAft>
              <a:defRPr sz="1300" b="0" i="0">
                <a:solidFill>
                  <a:srgbClr val="BBCCDD"/>
                </a:solidFill>
                <a:latin typeface="Inter"/>
              </a:defRPr>
            </a:pPr>
            <a:r>
              <a:t>Industrial Design Engineering &amp; QuTech, TU Delft</a:t>
            </a:r>
          </a:p>
          <a:p>
            <a:pPr algn="ctr">
              <a:spcBef>
                <a:spcPts val="2000"/>
              </a:spcBef>
              <a:spcAft>
                <a:spcPts val="400"/>
              </a:spcAft>
              <a:defRPr sz="1100" b="0" i="0">
                <a:solidFill>
                  <a:srgbClr val="8899AA"/>
                </a:solidFill>
                <a:latin typeface="Inter"/>
              </a:defRPr>
            </a:pPr>
            <a:r>
              <a:t>Quantum Inspire Program Review — February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600" b="1" i="0">
                <a:solidFill>
                  <a:srgbClr val="0F1B2D"/>
                </a:solidFill>
                <a:latin typeface="Libre Baskerville"/>
              </a:defRPr>
            </a:pPr>
            <a:r>
              <a:t>PhD (5/5): Evaluation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STUDY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280160"/>
            <a:ext cx="5029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•  10 participants with computing background, no QC knowledge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•  Think-aloud protocol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•  Deductive coding against QCT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2743200"/>
            <a:ext cx="5029200" cy="548640"/>
          </a:xfrm>
          <a:prstGeom prst="roundRect">
            <a:avLst/>
          </a:prstGeom>
          <a:solidFill>
            <a:srgbClr val="F0FDF4"/>
          </a:solidFill>
          <a:ln w="12700">
            <a:solidFill>
              <a:srgbClr val="16A3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278892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1" i="0">
                <a:solidFill>
                  <a:srgbClr val="334155"/>
                </a:solidFill>
                <a:latin typeface="Inter"/>
              </a:defRPr>
            </a:pPr>
            <a:r>
              <a:t>All 7 QC concepts and all 5 CT dimensions identified in every transcript.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474720"/>
            <a:ext cx="5029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CT DIMENSION BREAKDOWN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384048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Abstraction 28%  ·  Data 21%  ·  Algorithmic 19%  ·  Problem-solving 18%  ·  Logic 14%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" y="4480560"/>
            <a:ext cx="5029200" cy="548640"/>
          </a:xfrm>
          <a:prstGeom prst="roundRect">
            <a:avLst/>
          </a:prstGeom>
          <a:solidFill>
            <a:srgbClr val="F0FDF4"/>
          </a:solidFill>
          <a:ln w="12700">
            <a:solidFill>
              <a:srgbClr val="16A3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14400" y="452628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0" i="0">
                <a:solidFill>
                  <a:srgbClr val="334155"/>
                </a:solidFill>
                <a:latin typeface="Inter"/>
              </a:defRPr>
            </a:pPr>
            <a:r>
              <a:t>Participants connected multiple QC concepts through the shared metaphor system without explicit instruction.</a:t>
            </a:r>
          </a:p>
        </p:txBody>
      </p:sp>
      <p:pic>
        <p:nvPicPr>
          <p:cNvPr id="11" name="Picture 10" descr="phd-ct-results-ta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914400"/>
            <a:ext cx="8938427" cy="4389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7920" y="5394960"/>
            <a:ext cx="5486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000" b="0" i="1">
                <a:solidFill>
                  <a:srgbClr val="64748B"/>
                </a:solidFill>
                <a:latin typeface="Inter"/>
              </a:defRPr>
            </a:pPr>
            <a:r>
              <a:t>CT dimension percentages per participant (Table 7.7)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B2D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371600" y="2011680"/>
            <a:ext cx="9144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3200" b="1" i="0">
                <a:solidFill>
                  <a:srgbClr val="FFFFFF"/>
                </a:solidFill>
                <a:latin typeface="Libre Baskerville"/>
              </a:defRPr>
            </a:pPr>
            <a:r>
              <a:t>What if AI could be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3200" b="1" i="0">
                <a:solidFill>
                  <a:srgbClr val="FFFFFF"/>
                </a:solidFill>
                <a:latin typeface="Libre Baskerville"/>
              </a:defRPr>
            </a:pPr>
            <a:r>
              <a:t>the quantum interface?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3657600"/>
            <a:ext cx="7315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667788"/>
                </a:solidFill>
                <a:latin typeface="Inter"/>
              </a:defRPr>
            </a:pPr>
            <a:r>
              <a:t>FROM METAPHORS TO AGENTS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600" b="1" i="0">
                <a:solidFill>
                  <a:srgbClr val="0F1B2D"/>
                </a:solidFill>
                <a:latin typeface="Libre Baskerville"/>
              </a:defRPr>
            </a:pPr>
            <a:r>
              <a:t>haiqu.org — AI Meets Quantum Hardware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2296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0">
                <a:solidFill>
                  <a:srgbClr val="334155"/>
                </a:solidFill>
                <a:latin typeface="Inter"/>
              </a:defRPr>
            </a:pPr>
            <a:r>
              <a:t>haiqu.org is the interface between people and quantum computers — ask a question in plain language, get results from real hardware.</a:t>
            </a:r>
          </a:p>
        </p:txBody>
      </p:sp>
      <p:pic>
        <p:nvPicPr>
          <p:cNvPr id="4" name="Picture 3" descr="website-home-1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3040"/>
            <a:ext cx="3566160" cy="2377440"/>
          </a:xfrm>
          <a:prstGeom prst="rect">
            <a:avLst/>
          </a:prstGeom>
        </p:spPr>
      </p:pic>
      <p:pic>
        <p:nvPicPr>
          <p:cNvPr id="5" name="Picture 4" descr="experimen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463040"/>
            <a:ext cx="3566160" cy="2080260"/>
          </a:xfrm>
          <a:prstGeom prst="rect">
            <a:avLst/>
          </a:prstGeom>
        </p:spPr>
      </p:pic>
      <p:pic>
        <p:nvPicPr>
          <p:cNvPr id="6" name="Picture 5" descr="explo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463040"/>
            <a:ext cx="3566160" cy="2080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5303520"/>
            <a:ext cx="10058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300" b="0" i="0">
                <a:solidFill>
                  <a:srgbClr val="64748B"/>
                </a:solidFill>
                <a:latin typeface="Inter"/>
              </a:defRPr>
            </a:pPr>
            <a:r>
              <a:t>Interactive dashboard — experiments, results, visualisations.</a:t>
            </a:r>
          </a:p>
          <a:p>
            <a:pPr algn="ctr">
              <a:spcBef>
                <a:spcPts val="0"/>
              </a:spcBef>
              <a:spcAft>
                <a:spcPts val="400"/>
              </a:spcAft>
              <a:defRPr sz="1300" b="0" i="0">
                <a:solidFill>
                  <a:srgbClr val="64748B"/>
                </a:solidFill>
                <a:latin typeface="Inter"/>
              </a:defRPr>
            </a:pPr>
            <a:r>
              <a:t>All built by AI agents through natural language.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600" b="1" i="0">
                <a:solidFill>
                  <a:srgbClr val="0F1B2D"/>
                </a:solidFill>
                <a:latin typeface="Libre Baskerville"/>
              </a:defRPr>
            </a:pPr>
            <a:r>
              <a:t>MSc: Can ChatGPT Make QC Accessible?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6400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1" i="0">
                <a:solidFill>
                  <a:srgbClr val="334155"/>
                </a:solidFill>
                <a:latin typeface="Inter"/>
              </a:defRPr>
            </a:pPr>
            <a:r>
              <a:t>C. D'Arcangelis (2024, supervised with Deborah Nas)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37160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RESEARCH QUESTION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6400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0">
                <a:solidFill>
                  <a:srgbClr val="334155"/>
                </a:solidFill>
                <a:latin typeface="Inter"/>
              </a:defRPr>
            </a:pPr>
            <a:r>
              <a:t>How might ChatGPT improve the accessibility of quantum computing?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19456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FINDINGS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560320"/>
            <a:ext cx="64008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ChatGPT as effective intermediary for democratising QC access</a:t>
            </a:r>
          </a:p>
          <a:p>
            <a:pPr algn="l">
              <a:spcBef>
                <a:spcPts val="4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Benefits at all skill levels: beginners do creative coding, programmers gain QM insight</a:t>
            </a:r>
          </a:p>
          <a:p>
            <a:pPr algn="l">
              <a:spcBef>
                <a:spcPts val="4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Created "Quantum Buddy 2.0" — custom GPT refined for non-experts</a:t>
            </a:r>
          </a:p>
          <a:p>
            <a:pPr algn="l">
              <a:spcBef>
                <a:spcPts val="4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Non-experts solved encryption problems with no QM background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1520" y="4389120"/>
            <a:ext cx="6400800" cy="640080"/>
          </a:xfrm>
          <a:prstGeom prst="roundRect">
            <a:avLst/>
          </a:prstGeom>
          <a:solidFill>
            <a:srgbClr val="F0FDF4"/>
          </a:solidFill>
          <a:ln w="12700">
            <a:solidFill>
              <a:srgbClr val="16A3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914400" y="4434840"/>
            <a:ext cx="5943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300" b="1" i="0">
                <a:solidFill>
                  <a:srgbClr val="334155"/>
                </a:solidFill>
                <a:latin typeface="Inter"/>
              </a:defRPr>
            </a:pPr>
            <a:r>
              <a:t>Early evidence that LLMs can function as an accessibility layer for quantum computing.</a:t>
            </a:r>
          </a:p>
        </p:txBody>
      </p:sp>
      <p:pic>
        <p:nvPicPr>
          <p:cNvPr id="10" name="Picture 9" descr="ai-brid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371600"/>
            <a:ext cx="4572000" cy="2571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15200" y="512064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100" b="0" i="1">
                <a:solidFill>
                  <a:srgbClr val="64748B"/>
                </a:solidFill>
                <a:latin typeface="Inter"/>
              </a:defRPr>
            </a:pPr>
            <a:r>
              <a:t>AI as the interface between humans and quantum hardware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600" b="1" i="0">
                <a:solidFill>
                  <a:srgbClr val="0F1B2D"/>
                </a:solidFill>
                <a:latin typeface="Libre Baskerville"/>
              </a:defRPr>
            </a:pPr>
            <a:r>
              <a:t>Haiqu: How Good Is AI at Quantum?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QISKIT HUMANEVAL (IBM, 2024)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50292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151 quantum programming tasks. LLMs achieve 62–71% zero-shot, 79.5% with retrieval augmentation.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92024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OUR REPLICATION 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194560"/>
            <a:ext cx="50292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300" b="0" i="1">
                <a:solidFill>
                  <a:srgbClr val="334155"/>
                </a:solidFill>
                <a:latin typeface="Inter"/>
              </a:defRPr>
            </a:pPr>
            <a:r>
              <a:t>Go beyond code generation: can an AI agent replicate published experiments on real hardware, end-to-end?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1520" y="3017520"/>
            <a:ext cx="5029200" cy="109728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914400" y="3108960"/>
            <a:ext cx="4572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Replication is some of the easiest science to do — the protocol exists, the claims are defined. If AI can do this, it validates the approach. In the hands of experts, the same tools could accelerate greenfield science.</a:t>
            </a:r>
          </a:p>
        </p:txBody>
      </p:sp>
      <p:pic>
        <p:nvPicPr>
          <p:cNvPr id="9" name="Picture 8" descr="ai-trans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914400"/>
            <a:ext cx="5303520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800" b="1" i="0">
                <a:solidFill>
                  <a:srgbClr val="0F1B2D"/>
                </a:solidFill>
                <a:latin typeface="Libre Baskerville"/>
              </a:defRPr>
            </a:pPr>
            <a:r>
              <a:t>AI Agent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10515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1">
                <a:solidFill>
                  <a:srgbClr val="64748B"/>
                </a:solidFill>
                <a:latin typeface="Inter"/>
              </a:defRPr>
            </a:pPr>
            <a:r>
              <a:t>"Make real qubits available to users in society... such that those users can experience quantum computing first hand."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1600" y="1645920"/>
            <a:ext cx="2560320" cy="9144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F1B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463040" y="1737360"/>
            <a:ext cx="237744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200" b="0" i="0">
                <a:solidFill>
                  <a:srgbClr val="0F1B2D"/>
                </a:solidFill>
                <a:latin typeface="Inter"/>
              </a:defRPr>
            </a:pPr>
            <a:r>
              <a:t>Human</a:t>
            </a:r>
            <a:br/>
            <a:r>
              <a:t>asks questions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7680" y="1828800"/>
            <a:ext cx="4572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2800" b="1" i="0">
                <a:solidFill>
                  <a:srgbClr val="3B82F6"/>
                </a:solidFill>
                <a:latin typeface="Inter"/>
              </a:defRPr>
            </a:pPr>
            <a:r>
              <a:t>→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645920"/>
            <a:ext cx="2560320" cy="9144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937760" y="1737360"/>
            <a:ext cx="237744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200" b="0" i="0">
                <a:solidFill>
                  <a:srgbClr val="0F1B2D"/>
                </a:solidFill>
                <a:latin typeface="Inter"/>
              </a:defRPr>
            </a:pPr>
            <a:r>
              <a:t>AI Agent</a:t>
            </a:r>
            <a:br/>
            <a:r>
              <a:t>builds circuits, runs jobs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2400" y="1828800"/>
            <a:ext cx="4572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2800" b="1" i="0">
                <a:solidFill>
                  <a:srgbClr val="3B82F6"/>
                </a:solidFill>
                <a:latin typeface="Inter"/>
              </a:defRPr>
            </a:pPr>
            <a:r>
              <a:t>→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321040" y="1645920"/>
            <a:ext cx="2560320" cy="914400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0F1B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8412480" y="1737360"/>
            <a:ext cx="237744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200" b="0" i="0">
                <a:solidFill>
                  <a:srgbClr val="0F1B2D"/>
                </a:solidFill>
                <a:latin typeface="Inter"/>
              </a:defRPr>
            </a:pPr>
            <a:r>
              <a:t>3 Quantum Chips</a:t>
            </a:r>
            <a:br/>
            <a:r>
              <a:t>Tuna-9 · Garnet · Torino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80" y="3291840"/>
            <a:ext cx="2560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4000" b="1" i="0">
                <a:solidFill>
                  <a:srgbClr val="3B82F6"/>
                </a:solidFill>
                <a:latin typeface="Inter"/>
              </a:defRPr>
            </a:pPr>
            <a:r>
              <a:t>93%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7280" y="43891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200" b="0" i="0">
                <a:solidFill>
                  <a:srgbClr val="64748B"/>
                </a:solidFill>
                <a:latin typeface="Inter"/>
              </a:defRPr>
            </a:pPr>
            <a:r>
              <a:t>claims replicated (25/27)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0480" y="3291840"/>
            <a:ext cx="2560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4000" b="1" i="0">
                <a:solidFill>
                  <a:srgbClr val="3B82F6"/>
                </a:solidFill>
                <a:latin typeface="Inter"/>
              </a:defRPr>
            </a:pPr>
            <a:r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0480" y="43891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200" b="0" i="0">
                <a:solidFill>
                  <a:srgbClr val="64748B"/>
                </a:solidFill>
                <a:latin typeface="Inter"/>
              </a:defRPr>
            </a:pPr>
            <a:r>
              <a:t>landmark papers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83680" y="3291840"/>
            <a:ext cx="2560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4000" b="1" i="0">
                <a:solidFill>
                  <a:srgbClr val="3B82F6"/>
                </a:solidFill>
                <a:latin typeface="Inter"/>
              </a:defRPr>
            </a:pPr>
            <a: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3680" y="43891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200" b="0" i="0">
                <a:solidFill>
                  <a:srgbClr val="64748B"/>
                </a:solidFill>
                <a:latin typeface="Inter"/>
              </a:defRPr>
            </a:pPr>
            <a:r>
              <a:t>circuits by human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26880" y="3291840"/>
            <a:ext cx="256032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4000" b="1" i="0">
                <a:solidFill>
                  <a:srgbClr val="3B82F6"/>
                </a:solidFill>
                <a:latin typeface="Inter"/>
              </a:defRPr>
            </a:pPr>
            <a:r>
              <a:t>230K+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26880" y="438912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200" b="0" i="0">
                <a:solidFill>
                  <a:srgbClr val="64748B"/>
                </a:solidFill>
                <a:latin typeface="Inter"/>
              </a:defRPr>
            </a:pPr>
            <a:r>
              <a:t>measurement shots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800" b="1" i="0">
                <a:solidFill>
                  <a:srgbClr val="0F1B2D"/>
                </a:solidFill>
                <a:latin typeface="Libre Baskerville"/>
              </a:defRPr>
            </a:pPr>
            <a:r>
              <a:t>Deliverables Scorecard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48640" y="914400"/>
          <a:ext cx="109728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1097280"/>
                <a:gridCol w="6675120"/>
              </a:tblGrid>
              <a:tr h="571500"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Grant promise</a:t>
                      </a:r>
                    </a:p>
                  </a:txBody>
                  <a:tcPr>
                    <a:solidFill>
                      <a:srgbClr val="0F1B2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Status</a:t>
                      </a:r>
                    </a:p>
                  </a:txBody>
                  <a:tcPr>
                    <a:solidFill>
                      <a:srgbClr val="0F1B2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Delivered</a:t>
                      </a:r>
                    </a:p>
                  </a:txBody>
                  <a:tcPr>
                    <a:solidFill>
                      <a:srgbClr val="0F1B2D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"PhD thesis (month 48)"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16A34A"/>
                          </a:solidFill>
                        </a:defRPr>
                      </a:pPr>
                      <a:r>
                        <a:t>DONE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QCT thesis — 6 RQs, framework, metaphors, prototype (PhD)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"3 scientific publications"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16A34A"/>
                          </a:solidFill>
                        </a:defRPr>
                      </a:pPr>
                      <a: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Thesis chapters (PhD) + AI replication paper (2026)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"Fundamental research on mental models"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16A34A"/>
                          </a:solidFill>
                        </a:defRPr>
                      </a:pPr>
                      <a:r>
                        <a:t>DONE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QCT framework + 39 metaphors + 7 designed (PhD); MSc thesis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"Technology probes... co-creation"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16A34A"/>
                          </a:solidFill>
                        </a:defRPr>
                      </a:pPr>
                      <a: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Educator interviews + prototype eval n=10 (PhD); Quantum Buddy (MSc)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"Updated UX and interface"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16A34A"/>
                          </a:solidFill>
                        </a:defRPr>
                      </a:pPr>
                      <a:r>
                        <a:t>DONE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AI agent interface + interactive dashboard (haiqu.org)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"Data through public repositories"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16A34A"/>
                          </a:solidFill>
                        </a:defRPr>
                      </a:pPr>
                      <a:r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PhD data online (PhD); open-source repo, 98 results, 230K+ shots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"Interfacing to stakeholders" (WP5-7)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D97706"/>
                          </a:solidFill>
                        </a:defRPr>
                      </a:pPr>
                      <a:r>
                        <a:t>ONGOING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AI agent approach opens new pathways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800" b="1" i="0">
                <a:solidFill>
                  <a:srgbClr val="0F1B2D"/>
                </a:solidFill>
                <a:latin typeface="Libre Baskerville"/>
              </a:defRPr>
            </a:pPr>
            <a:r>
              <a:t>What Remains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10515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1">
                <a:solidFill>
                  <a:srgbClr val="64748B"/>
                </a:solidFill>
                <a:latin typeface="Inter"/>
              </a:defRPr>
            </a:pPr>
            <a:r>
              <a:t>"It is essential to find this common ground between the experts developing the technology and prospective users."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4592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OPEN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011680"/>
            <a:ext cx="50292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Does AI abstraction enable learning or obscure understanding?</a:t>
            </a:r>
          </a:p>
          <a:p>
            <a:pPr algn="l">
              <a:spcBef>
                <a:spcPts val="6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Can QCT metaphors be woven into AI explanations?</a:t>
            </a:r>
          </a:p>
          <a:p>
            <a:pPr algn="l">
              <a:spcBef>
                <a:spcPts val="6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If AI can do replication science, can experts + AI do greenfield science?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164592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WHERE WE NEED YOUR HELP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2011680"/>
            <a:ext cx="50292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Evaluation partners: test haiqu.org with your students, researchers, or stakeholders</a:t>
            </a:r>
          </a:p>
          <a:p>
            <a:pPr algn="l">
              <a:spcBef>
                <a:spcPts val="6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Domain collaboration: bring your experiments to the AI agent</a:t>
            </a:r>
          </a:p>
          <a:p>
            <a:pPr algn="l">
              <a:spcBef>
                <a:spcPts val="6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•  WP5-7 integration: connect the AI interface to real stakeholder needs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0" y="3474720"/>
            <a:ext cx="5029200" cy="548640"/>
          </a:xfrm>
          <a:prstGeom prst="roundRect">
            <a:avLst/>
          </a:prstGeom>
          <a:solidFill>
            <a:srgbClr val="F8FAFC"/>
          </a:solidFill>
          <a:ln w="1270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583680" y="352044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1" i="0">
                <a:solidFill>
                  <a:srgbClr val="334155"/>
                </a:solidFill>
                <a:latin typeface="Inter"/>
              </a:defRPr>
            </a:pPr>
            <a:r>
              <a:t>Try it now at haiqu.org — run a quantum experiment in natural language.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1520" y="4114800"/>
            <a:ext cx="10515600" cy="731520"/>
          </a:xfrm>
          <a:prstGeom prst="roundRect">
            <a:avLst/>
          </a:prstGeom>
          <a:solidFill>
            <a:srgbClr val="FFFBEB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914400" y="4206240"/>
            <a:ext cx="100584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300" b="1" i="0">
                <a:solidFill>
                  <a:srgbClr val="334155"/>
                </a:solidFill>
                <a:latin typeface="Inter"/>
              </a:defRPr>
            </a:pPr>
            <a:r>
              <a:t>Core tension: An AI that fully abstracts QC is useful. But does it educate? Finding the interface that does both is the remaining challenge.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B2D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itle-bg.png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109728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3000" b="1" i="0">
                <a:solidFill>
                  <a:srgbClr val="FFFFFF"/>
                </a:solidFill>
                <a:latin typeface="Libre Baskerville"/>
              </a:defRPr>
            </a:pPr>
            <a:r>
              <a:t>From Mental Models to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3000" b="1" i="0">
                <a:solidFill>
                  <a:srgbClr val="FFFFFF"/>
                </a:solidFill>
                <a:latin typeface="Libre Baskerville"/>
              </a:defRPr>
            </a:pPr>
            <a:r>
              <a:t>AI-Mediated Quantum Computing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2560320"/>
            <a:ext cx="82296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600" b="0" i="0">
                <a:solidFill>
                  <a:srgbClr val="CCCCDD"/>
                </a:solidFill>
                <a:latin typeface="Inter"/>
              </a:defRPr>
            </a:pPr>
            <a:r>
              <a:t>The PhD delivered frameworks, metaphors, and prototypes.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600" b="0" i="0">
                <a:solidFill>
                  <a:srgbClr val="CCCCDD"/>
                </a:solidFill>
                <a:latin typeface="Inter"/>
              </a:defRPr>
            </a:pPr>
            <a:r>
              <a:t>The MSc showed ChatGPT as an accessibility layer.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600" b="0" i="0">
                <a:solidFill>
                  <a:srgbClr val="CCCCDD"/>
                </a:solidFill>
                <a:latin typeface="Inter"/>
              </a:defRPr>
            </a:pPr>
            <a:r>
              <a:t>The AI agent proved it works on real hardware.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600" b="0" i="0">
                <a:solidFill>
                  <a:srgbClr val="CCCCDD"/>
                </a:solidFill>
                <a:latin typeface="Inter"/>
              </a:defRPr>
            </a:pPr>
          </a:p>
          <a:p>
            <a:pPr algn="l">
              <a:spcBef>
                <a:spcPts val="0"/>
              </a:spcBef>
              <a:spcAft>
                <a:spcPts val="400"/>
              </a:spcAft>
              <a:defRPr sz="1600" b="0" i="0">
                <a:solidFill>
                  <a:srgbClr val="CCCCDD"/>
                </a:solidFill>
                <a:latin typeface="Inter"/>
              </a:defRPr>
            </a:pPr>
            <a:r>
              <a:t>Next: connect these streams so AI-mediated quantum computing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600" b="0" i="0">
                <a:solidFill>
                  <a:srgbClr val="CCCCDD"/>
                </a:solidFill>
                <a:latin typeface="Inter"/>
              </a:defRPr>
            </a:pPr>
            <a:r>
              <a:t>is not just powerful, but educational.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502920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8899AA"/>
                </a:solidFill>
                <a:latin typeface="Inter"/>
              </a:defRPr>
            </a:pPr>
            <a:r>
              <a:t>J. Derek Lomas — j.d.lomas@tudelft.nl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200" b="0" i="0">
                <a:solidFill>
                  <a:srgbClr val="8899AA"/>
                </a:solidFill>
                <a:latin typeface="Inter"/>
              </a:defRPr>
            </a:pPr>
            <a:r>
              <a:t>Caiseal Beardow — c.p.beardow@tudelft.nl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1200" b="0" i="0">
                <a:solidFill>
                  <a:srgbClr val="8899AA"/>
                </a:solidFill>
                <a:latin typeface="Inter"/>
              </a:defRPr>
            </a:pPr>
            <a:r>
              <a:t>IDE &amp; QuTech, TU Delft · haiqu.org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36576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800" b="1" i="0">
                <a:solidFill>
                  <a:srgbClr val="0F1B2D"/>
                </a:solidFill>
                <a:latin typeface="Libre Baskerville"/>
              </a:defRPr>
            </a:pPr>
            <a:r>
              <a:t>The Program</a:t>
            </a:r>
          </a:p>
        </p:txBody>
      </p:sp>
      <p:pic>
        <p:nvPicPr>
          <p:cNvPr id="3" name="Picture 2" descr="wp-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97280"/>
            <a:ext cx="7315200" cy="37302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75488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1">
                <a:solidFill>
                  <a:srgbClr val="64748B"/>
                </a:solidFill>
                <a:latin typeface="Inter"/>
              </a:defRPr>
            </a:pPr>
            <a:r>
              <a:t>"The design of the Quantum Inspire interface is repeatedly adapted to incorporate the findings from stakeholders (WP5-7) and industrial design researchers, who investigate intuitive mental models of quantum bits and computers."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36576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800" b="1" i="0">
                <a:solidFill>
                  <a:srgbClr val="0F1B2D"/>
                </a:solidFill>
                <a:latin typeface="Libre Baskerville"/>
              </a:defRPr>
            </a:pPr>
            <a:r>
              <a:t>WP4.4 Mandate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10515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1">
                <a:solidFill>
                  <a:srgbClr val="64748B"/>
                </a:solidFill>
                <a:latin typeface="Inter"/>
              </a:defRPr>
            </a:pPr>
            <a:r>
              <a:t>"WP4.4 requires fundamental research on mental models for quantum computing concepts which will guide the UX/UI design."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2011680"/>
            <a:ext cx="10515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1">
                <a:solidFill>
                  <a:srgbClr val="64748B"/>
                </a:solidFill>
                <a:latin typeface="Inter"/>
              </a:defRPr>
            </a:pPr>
            <a:r>
              <a:t>"Deploy qualitative methods to create a common language (and shared mental models) acceptable to both experts and non-experts... technology probes, research-through-design, experience prototyping, storytelling and co-creation."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329184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1" i="0">
                <a:solidFill>
                  <a:srgbClr val="3B82F6"/>
                </a:solidFill>
                <a:latin typeface="Inter"/>
              </a:defRPr>
            </a:pPr>
            <a:r>
              <a:t>PROMISED DELIVERABLES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749039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0">
                <a:solidFill>
                  <a:srgbClr val="334155"/>
                </a:solidFill>
                <a:latin typeface="Inter"/>
              </a:defRPr>
            </a:pPr>
            <a:r>
              <a:t>•  "PhD thesis (month 48)" + "3 scientific publications (month 18, 30, 42)"</a:t>
            </a:r>
          </a:p>
          <a:p>
            <a:pPr algn="l">
              <a:spcBef>
                <a:spcPts val="400"/>
              </a:spcBef>
              <a:spcAft>
                <a:spcPts val="400"/>
              </a:spcAft>
              <a:defRPr sz="1400" b="0" i="0">
                <a:solidFill>
                  <a:srgbClr val="334155"/>
                </a:solidFill>
                <a:latin typeface="Inter"/>
              </a:defRPr>
            </a:pPr>
            <a:r>
              <a:t>•  "Updated user experience and interface of quantum-inspire.com (month 6, month 36)"</a:t>
            </a:r>
          </a:p>
          <a:p>
            <a:pPr algn="l">
              <a:spcBef>
                <a:spcPts val="400"/>
              </a:spcBef>
              <a:spcAft>
                <a:spcPts val="400"/>
              </a:spcAft>
              <a:defRPr sz="1400" b="0" i="0">
                <a:solidFill>
                  <a:srgbClr val="334155"/>
                </a:solidFill>
                <a:latin typeface="Inter"/>
              </a:defRPr>
            </a:pPr>
            <a:r>
              <a:t>•  "Data... available through public repositories such as 4TU or Zenodo"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365760"/>
            <a:ext cx="91440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800" b="1" i="0">
                <a:solidFill>
                  <a:srgbClr val="0F1B2D"/>
                </a:solidFill>
                <a:latin typeface="Libre Baskerville"/>
              </a:defRPr>
            </a:pPr>
            <a:r>
              <a:t>Three Lines of Work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188720"/>
            <a:ext cx="3291840" cy="2011680"/>
          </a:xfrm>
          <a:prstGeom prst="roundRect">
            <a:avLst/>
          </a:prstGeom>
          <a:solidFill>
            <a:srgbClr val="F0FDF4"/>
          </a:solidFill>
          <a:ln w="19050">
            <a:solidFill>
              <a:srgbClr val="16A3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1" i="0">
                <a:solidFill>
                  <a:srgbClr val="16A34A"/>
                </a:solidFill>
                <a:latin typeface="Inter"/>
              </a:defRPr>
            </a:pPr>
            <a:r>
              <a:t>1. PhD 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28800"/>
            <a:ext cx="292608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Quantum Computational Thinking — framework, metaphors, and prototype for computing-focused QC education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89120" y="1188720"/>
            <a:ext cx="3291840" cy="2011680"/>
          </a:xfrm>
          <a:prstGeom prst="roundRect">
            <a:avLst/>
          </a:prstGeom>
          <a:solidFill>
            <a:srgbClr val="F0FDF4"/>
          </a:solidFill>
          <a:ln w="19050">
            <a:solidFill>
              <a:srgbClr val="16A3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0" y="137160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1" i="0">
                <a:solidFill>
                  <a:srgbClr val="16A34A"/>
                </a:solidFill>
                <a:latin typeface="Inter"/>
              </a:defRPr>
            </a:pPr>
            <a:r>
              <a:t>2. MSc Graduation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1828800"/>
            <a:ext cx="292608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D'Arcangelis (2024) — "How Might ChatGPT Improve the Accessibility of Quantum Computing?"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46720" y="1188720"/>
            <a:ext cx="3291840" cy="2011680"/>
          </a:xfrm>
          <a:prstGeom prst="roundRect">
            <a:avLst/>
          </a:prstGeom>
          <a:solidFill>
            <a:srgbClr val="F8FAFC"/>
          </a:solidFill>
          <a:ln w="1905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229600" y="137160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1" i="0">
                <a:solidFill>
                  <a:srgbClr val="3B82F6"/>
                </a:solidFill>
                <a:latin typeface="Inter"/>
              </a:defRPr>
            </a:pPr>
            <a:r>
              <a:t>3. Haiqu: AI Agent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9600" y="1828800"/>
            <a:ext cx="292608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AI-mediated quantum computing — replication study + benchmark + interactive platform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" y="3657600"/>
            <a:ext cx="10515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1">
                <a:solidFill>
                  <a:srgbClr val="64748B"/>
                </a:solidFill>
                <a:latin typeface="Inter"/>
              </a:defRPr>
            </a:pPr>
            <a:r>
              <a:t>"Translate fundamental research in quantum physics and design to concrete outcomes for society via an accessible interface for quantum computers."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B2D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grid-illustration.png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2011680"/>
            <a:ext cx="9144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3200" b="1" i="0">
                <a:solidFill>
                  <a:srgbClr val="FFFFFF"/>
                </a:solidFill>
                <a:latin typeface="Libre Baskerville"/>
              </a:defRPr>
            </a:pPr>
            <a:r>
              <a:t>What is quantum computational</a:t>
            </a:r>
          </a:p>
          <a:p>
            <a:pPr algn="l">
              <a:spcBef>
                <a:spcPts val="0"/>
              </a:spcBef>
              <a:spcAft>
                <a:spcPts val="400"/>
              </a:spcAft>
              <a:defRPr sz="3200" b="1" i="0">
                <a:solidFill>
                  <a:srgbClr val="FFFFFF"/>
                </a:solidFill>
                <a:latin typeface="Libre Baskerville"/>
              </a:defRPr>
            </a:pPr>
            <a:r>
              <a:t>thinking and how do we teach it?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3657600"/>
            <a:ext cx="7315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8899AA"/>
                </a:solidFill>
                <a:latin typeface="Inter"/>
              </a:defRPr>
            </a:pPr>
            <a:r>
              <a:t>PhD RESEARCH — CAISEAL BEARDOW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600" b="1" i="0">
                <a:solidFill>
                  <a:srgbClr val="0F1B2D"/>
                </a:solidFill>
                <a:latin typeface="Libre Baskerville"/>
              </a:defRPr>
            </a:pPr>
            <a:r>
              <a:t>PhD (1/5): Quantum Computational Thinking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7 KEY QC CONCEPTS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1520" y="1280160"/>
          <a:ext cx="3657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371600"/>
              </a:tblGrid>
              <a:tr h="320040"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Concept</a:t>
                      </a:r>
                    </a:p>
                  </a:txBody>
                  <a:tcPr>
                    <a:solidFill>
                      <a:srgbClr val="0F1B2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Complexity</a:t>
                      </a:r>
                    </a:p>
                  </a:txBody>
                  <a:tcPr>
                    <a:solidFill>
                      <a:srgbClr val="0F1B2D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Superposition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Low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Entanglement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Low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Probability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Low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Medium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Qubits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Medium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Gate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High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Algorithms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High</a:t>
                      </a:r>
                    </a:p>
                  </a:txBody>
                  <a:tcPr>
                    <a:solidFill>
                      <a:srgbClr val="F8FAFC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9200" y="91440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5 COMPUTATIONAL THINKING DIMENSIONS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1280160"/>
            <a:ext cx="64008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Abstraction — categorising, generalising, relating</a:t>
            </a:r>
          </a:p>
          <a:p>
            <a:pPr algn="l">
              <a:spcBef>
                <a:spcPts val="6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Algorithmic thinking — decomposing, iterating, planning</a:t>
            </a:r>
          </a:p>
          <a:p>
            <a:pPr algn="l">
              <a:spcBef>
                <a:spcPts val="6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Data — types, values, transforming</a:t>
            </a:r>
          </a:p>
          <a:p>
            <a:pPr algn="l">
              <a:spcBef>
                <a:spcPts val="6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Logic — deducing, extrapolating, predicting</a:t>
            </a:r>
          </a:p>
          <a:p>
            <a:pPr algn="l">
              <a:spcBef>
                <a:spcPts val="600"/>
              </a:spcBef>
              <a:spcAft>
                <a:spcPts val="400"/>
              </a:spcAft>
              <a:defRPr sz="1300" b="0" i="0">
                <a:solidFill>
                  <a:srgbClr val="334155"/>
                </a:solidFill>
                <a:latin typeface="Inter"/>
              </a:defRPr>
            </a:pPr>
            <a:r>
              <a:t>Problem-solving — adjusting, judging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29200" y="3840480"/>
            <a:ext cx="6400800" cy="914400"/>
          </a:xfrm>
          <a:prstGeom prst="roundRect">
            <a:avLst/>
          </a:prstGeom>
          <a:solidFill>
            <a:srgbClr val="FFFBEB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212080" y="3977639"/>
            <a:ext cx="5943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Key insight: Educators frame QC bottom-up from physics. Computing learners need the inverse — top-down from algorithms.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600" b="1" i="0">
                <a:solidFill>
                  <a:srgbClr val="0F1B2D"/>
                </a:solidFill>
                <a:latin typeface="Libre Baskerville"/>
              </a:defRPr>
            </a:pPr>
            <a:r>
              <a:t>PhD (2/5): Metaphor Research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14400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WHAT EDUCATORS USE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200" b="0" i="0">
                <a:solidFill>
                  <a:srgbClr val="334155"/>
                </a:solidFill>
                <a:latin typeface="Inter"/>
              </a:defRPr>
            </a:pPr>
            <a:r>
              <a:t>39 metaphors collected via interviews with QC educators: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1520" y="1737360"/>
          <a:ext cx="4572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2743200"/>
              </a:tblGrid>
              <a:tr h="292608"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Concept</a:t>
                      </a:r>
                    </a:p>
                  </a:txBody>
                  <a:tcPr>
                    <a:solidFill>
                      <a:srgbClr val="0F1B2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Prevalent model</a:t>
                      </a:r>
                    </a:p>
                  </a:txBody>
                  <a:tcPr>
                    <a:solidFill>
                      <a:srgbClr val="0F1B2D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Incremental construction</a:t>
                      </a:r>
                    </a:p>
                  </a:txBody>
                  <a:tcPr/>
                </a:tc>
              </a:tr>
              <a:tr h="292608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Entanglement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Paired objects</a:t>
                      </a:r>
                    </a:p>
                  </a:txBody>
                  <a:tcPr/>
                </a:tc>
              </a:tr>
              <a:tr h="292608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Qubits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A polar object</a:t>
                      </a:r>
                    </a:p>
                  </a:txBody>
                  <a:tcPr/>
                </a:tc>
              </a:tr>
              <a:tr h="292608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Superposition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Expansion of resources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31520" y="3383280"/>
            <a:ext cx="4572000" cy="822960"/>
          </a:xfrm>
          <a:prstGeom prst="roundRect">
            <a:avLst/>
          </a:prstGeom>
          <a:solidFill>
            <a:srgbClr val="FFFBEB"/>
          </a:solidFill>
          <a:ln w="12700">
            <a:solidFill>
              <a:srgbClr val="D977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14400" y="3474720"/>
            <a:ext cx="420624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0" i="0">
                <a:solidFill>
                  <a:srgbClr val="334155"/>
                </a:solidFill>
                <a:latin typeface="Inter"/>
              </a:defRPr>
            </a:pPr>
            <a:r>
              <a:t>Scored well on explainable (4.0) and relatable (3.8) but poorly on actionable (2.6/5). They describe properties, not computations.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914400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100" b="1" i="0">
                <a:solidFill>
                  <a:srgbClr val="3B82F6"/>
                </a:solidFill>
                <a:latin typeface="Inter"/>
              </a:defRPr>
            </a:pPr>
            <a:r>
              <a:t>WHAT WE DESIGNED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943600" y="1280160"/>
          <a:ext cx="54864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/>
                <a:gridCol w="3474720"/>
              </a:tblGrid>
              <a:tr h="320040"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Concept</a:t>
                      </a:r>
                    </a:p>
                  </a:txBody>
                  <a:tcPr>
                    <a:solidFill>
                      <a:srgbClr val="0F1B2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 b="1">
                          <a:solidFill>
                            <a:srgbClr val="FFFFFF"/>
                          </a:solidFill>
                        </a:defRPr>
                      </a:pPr>
                      <a:r>
                        <a:t>New metaphor</a:t>
                      </a:r>
                    </a:p>
                  </a:txBody>
                  <a:tcPr>
                    <a:solidFill>
                      <a:srgbClr val="0F1B2D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Qubits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Coloured cells in a grid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Gates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Formatting cells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Superposition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Colour gradient on a cell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Entanglement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Opacity of adjacent cells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Setting colour to a point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Manipulating colour in a gradient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>
                          <a:solidFill>
                            <a:srgbClr val="334155"/>
                          </a:solidFill>
                        </a:defRPr>
                      </a:pPr>
                      <a:r>
                        <a:t>Refining a route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600" b="1" i="0">
                <a:solidFill>
                  <a:srgbClr val="0F1B2D"/>
                </a:solidFill>
                <a:latin typeface="Libre Baskerville"/>
              </a:defRPr>
            </a:pPr>
            <a:r>
              <a:t>PhD (3/5): Design Iterations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2296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1400" b="0" i="0">
                <a:solidFill>
                  <a:srgbClr val="334155"/>
                </a:solidFill>
                <a:latin typeface="Inter"/>
              </a:defRPr>
            </a:pPr>
            <a:r>
              <a:t>From concept to functional prototype through iterative research-through-design:</a:t>
            </a:r>
          </a:p>
        </p:txBody>
      </p:sp>
      <p:pic>
        <p:nvPicPr>
          <p:cNvPr id="4" name="Picture 3" descr="phd-design-itera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63040"/>
            <a:ext cx="4238623" cy="4023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669280"/>
            <a:ext cx="10058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100" b="0" i="1">
                <a:solidFill>
                  <a:srgbClr val="64748B"/>
                </a:solidFill>
                <a:latin typeface="Inter"/>
              </a:defRPr>
            </a:pPr>
            <a:r>
              <a:t>Early concept sketches, physical prototyping, and digital interface exploration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743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400"/>
              </a:spcAft>
              <a:defRPr sz="2600" b="1" i="0">
                <a:solidFill>
                  <a:srgbClr val="0F1B2D"/>
                </a:solidFill>
                <a:latin typeface="Libre Baskerville"/>
              </a:defRPr>
            </a:pPr>
            <a:r>
              <a:t>PhD (4/5): Prototype — "Guess a Cell"</a:t>
            </a:r>
          </a:p>
        </p:txBody>
      </p:sp>
      <p:pic>
        <p:nvPicPr>
          <p:cNvPr id="3" name="Picture 2" descr="phd-storyboard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3888486"/>
          </a:xfrm>
          <a:prstGeom prst="rect">
            <a:avLst/>
          </a:prstGeom>
        </p:spPr>
      </p:pic>
      <p:pic>
        <p:nvPicPr>
          <p:cNvPr id="4" name="Picture 3" descr="phd-storyboard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779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206240"/>
            <a:ext cx="84124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100" b="0" i="1">
                <a:solidFill>
                  <a:srgbClr val="64748B"/>
                </a:solidFill>
                <a:latin typeface="Inter"/>
              </a:defRPr>
            </a:pPr>
            <a:r>
              <a:t>Storyboard: learner navigates rounds of "find the most red cell", scores improve, landscape reveals</a:t>
            </a:r>
          </a:p>
        </p:txBody>
      </p:sp>
      <p:pic>
        <p:nvPicPr>
          <p:cNvPr id="6" name="Picture 5" descr="phd-prototype-annotat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914400"/>
            <a:ext cx="4250582" cy="3474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1120" y="4572000"/>
            <a:ext cx="29260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  <a:defRPr sz="1000" b="0" i="1">
                <a:solidFill>
                  <a:srgbClr val="64748B"/>
                </a:solidFill>
                <a:latin typeface="Inter"/>
              </a:defRPr>
            </a:pPr>
            <a:r>
              <a:t>Annotated interface:</a:t>
            </a:r>
            <a:br/>
            <a:r>
              <a:t>controls, grid, mask layer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